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9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B4A74C-F69A-40BF-868C-AE17408811A6}">
          <p14:sldIdLst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A159"/>
    <a:srgbClr val="112C0B"/>
    <a:srgbClr val="B92121"/>
    <a:srgbClr val="D92A2B"/>
    <a:srgbClr val="004648"/>
    <a:srgbClr val="005E60"/>
    <a:srgbClr val="00766E"/>
    <a:srgbClr val="009186"/>
    <a:srgbClr val="009BBD"/>
    <a:srgbClr val="554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2" autoAdjust="0"/>
    <p:restoredTop sz="84795" autoAdjust="0"/>
  </p:normalViewPr>
  <p:slideViewPr>
    <p:cSldViewPr snapToGrid="0" snapToObjects="1">
      <p:cViewPr varScale="1">
        <p:scale>
          <a:sx n="88" d="100"/>
          <a:sy n="88" d="100"/>
        </p:scale>
        <p:origin x="504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8" d="100"/>
          <a:sy n="98" d="100"/>
        </p:scale>
        <p:origin x="-364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732D1-0119-4424-ADB1-6A88624C9257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026BA-B8A7-4B5A-A3B0-0B7D31088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197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54FE6-3F31-4904-9137-AFF662B7D702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9E1F4-77C1-461E-ABFF-BFE7DD57A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75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-1"/>
            <a:ext cx="12192000" cy="6858001"/>
          </a:xfrm>
          <a:prstGeom prst="rect">
            <a:avLst/>
          </a:prstGeom>
          <a:blipFill>
            <a:blip r:embed="rId2"/>
            <a:srcRect/>
            <a:stretch>
              <a:fillRect t="-45" b="-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6300" y="1742900"/>
            <a:ext cx="5359400" cy="23876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416398" y="4161275"/>
            <a:ext cx="5359206" cy="10797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3878" cy="103094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396000" y="729000"/>
            <a:ext cx="5400000" cy="540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949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int Cli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-1"/>
            <a:ext cx="12192000" cy="6858001"/>
          </a:xfrm>
          <a:prstGeom prst="rect">
            <a:avLst/>
          </a:prstGeom>
          <a:blipFill>
            <a:blip r:embed="rId2"/>
            <a:srcRect/>
            <a:stretch>
              <a:fillRect t="-45" b="-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6000" y="1742900"/>
            <a:ext cx="5400000" cy="23876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396099" y="4161275"/>
            <a:ext cx="5399803" cy="10797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3878" cy="103094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396000" y="729000"/>
            <a:ext cx="5400000" cy="540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853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7000">
                <a:schemeClr val="accent4"/>
              </a:gs>
              <a:gs pos="7000">
                <a:schemeClr val="accent4"/>
              </a:gs>
              <a:gs pos="63000">
                <a:schemeClr val="accent2"/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0" y="0"/>
            <a:ext cx="12190412" cy="6858000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20940" t="-1372" b="-228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1876" y="2409650"/>
            <a:ext cx="7262923" cy="238760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09550" y="5562600"/>
            <a:ext cx="11525096" cy="9477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36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3878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7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ing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2005009" y="-2"/>
            <a:ext cx="10185395" cy="896472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012" y="98984"/>
            <a:ext cx="10185400" cy="698501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62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  <p:extLst mod="1">
    <p:ext uri="{DCECCB84-F9BA-43D5-87BE-67443E8EF086}">
      <p15:sldGuideLst xmlns:p15="http://schemas.microsoft.com/office/powerpoint/2012/main">
        <p15:guide id="2" pos="7" userDrawn="1">
          <p15:clr>
            <a:srgbClr val="FBAE40"/>
          </p15:clr>
        </p15:guide>
        <p15:guide id="3" pos="753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Animating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2005010" y="-1"/>
            <a:ext cx="10185395" cy="896471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012" y="98984"/>
            <a:ext cx="10185400" cy="698501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4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3" pos="753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eacons of Excel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0" y="-1"/>
            <a:ext cx="12192000" cy="6857999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rgbClr val="009BBD"/>
              </a:gs>
              <a:gs pos="100000">
                <a:srgbClr val="1B2A6B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3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 flipV="1">
            <a:off x="-3" y="0"/>
            <a:ext cx="12190413" cy="896471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2002004" y="1"/>
            <a:ext cx="10194758" cy="8964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02004" y="98987"/>
            <a:ext cx="10189995" cy="698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E112F-1B58-4F80-8548-230F871317D2}" type="datetimeFigureOut">
              <a:rPr lang="en-GB" smtClean="0"/>
              <a:t>15/01/2019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0"/>
            <a:ext cx="1696455" cy="62599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2D6D5-F6C2-4C88-B07F-0F9DC0B2C389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1997242" y="0"/>
            <a:ext cx="0" cy="8964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4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1" r:id="rId2"/>
    <p:sldLayoutId id="2147483662" r:id="rId3"/>
    <p:sldLayoutId id="2147483650" r:id="rId4"/>
    <p:sldLayoutId id="2147483658" r:id="rId5"/>
    <p:sldLayoutId id="214748365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RoboClean</a:t>
            </a:r>
            <a:r>
              <a:rPr lang="en-GB" dirty="0"/>
              <a:t>: Human-Robot Collaboration for Allergen-Aware </a:t>
            </a:r>
            <a:r>
              <a:rPr lang="en-GB" dirty="0">
                <a:cs typeface="Arial"/>
              </a:rPr>
              <a:t/>
            </a:r>
            <a:br>
              <a:rPr lang="en-GB" dirty="0">
                <a:cs typeface="Arial"/>
              </a:rPr>
            </a:br>
            <a:r>
              <a:rPr lang="en-GB" dirty="0"/>
              <a:t>Factory Cleaning</a:t>
            </a:r>
            <a:r>
              <a:rPr lang="en-GB" b="0" dirty="0"/>
              <a:t> 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6B8972-F1BF-654D-8968-7B5914C04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488" y="4533900"/>
            <a:ext cx="3492500" cy="2324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BC9C48-B4FB-D446-8BCB-89A654CDF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231" y="2297257"/>
            <a:ext cx="1614758" cy="16147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B42DB7-612F-854A-84A7-3067B3C76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679" y="2240074"/>
            <a:ext cx="1614758" cy="161475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65665F9-1871-8B44-B5D9-B1FE4B412C75}"/>
              </a:ext>
            </a:extLst>
          </p:cNvPr>
          <p:cNvCxnSpPr>
            <a:cxnSpLocks/>
          </p:cNvCxnSpPr>
          <p:nvPr/>
        </p:nvCxnSpPr>
        <p:spPr>
          <a:xfrm flipH="1" flipV="1">
            <a:off x="9070996" y="3691648"/>
            <a:ext cx="376969" cy="7110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3B25934-BA18-8C49-970D-781CB249D9B9}"/>
              </a:ext>
            </a:extLst>
          </p:cNvPr>
          <p:cNvCxnSpPr>
            <a:cxnSpLocks/>
          </p:cNvCxnSpPr>
          <p:nvPr/>
        </p:nvCxnSpPr>
        <p:spPr>
          <a:xfrm flipH="1">
            <a:off x="9970851" y="3691647"/>
            <a:ext cx="374517" cy="7110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6C362C3-65E8-F04D-A91B-6D5CAF510A49}"/>
              </a:ext>
            </a:extLst>
          </p:cNvPr>
          <p:cNvCxnSpPr>
            <a:cxnSpLocks/>
          </p:cNvCxnSpPr>
          <p:nvPr/>
        </p:nvCxnSpPr>
        <p:spPr>
          <a:xfrm flipH="1">
            <a:off x="9131625" y="3359690"/>
            <a:ext cx="108711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489EAC4D-07FA-3842-A996-F2276EF9E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2594" y="1521719"/>
            <a:ext cx="853389" cy="604484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8A5BA5B-6CD6-544D-AA6B-B7F8881AA957}"/>
              </a:ext>
            </a:extLst>
          </p:cNvPr>
          <p:cNvCxnSpPr/>
          <p:nvPr/>
        </p:nvCxnSpPr>
        <p:spPr>
          <a:xfrm>
            <a:off x="8055824" y="2082335"/>
            <a:ext cx="0" cy="35019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E1EB3D9-A75A-8047-998B-42C19946D7F0}"/>
              </a:ext>
            </a:extLst>
          </p:cNvPr>
          <p:cNvCxnSpPr/>
          <p:nvPr/>
        </p:nvCxnSpPr>
        <p:spPr>
          <a:xfrm>
            <a:off x="8289288" y="2166988"/>
            <a:ext cx="0" cy="35019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681AF55-821C-DF4A-BD4E-B9F843146CC7}"/>
              </a:ext>
            </a:extLst>
          </p:cNvPr>
          <p:cNvCxnSpPr/>
          <p:nvPr/>
        </p:nvCxnSpPr>
        <p:spPr>
          <a:xfrm>
            <a:off x="8490023" y="2026300"/>
            <a:ext cx="0" cy="35019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5C28D38E-08EA-3346-8B95-4AB00B7BD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6092" y="1559483"/>
            <a:ext cx="853389" cy="604484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B6AC5D9-AADF-5F42-B133-87C8E18CA86F}"/>
              </a:ext>
            </a:extLst>
          </p:cNvPr>
          <p:cNvCxnSpPr/>
          <p:nvPr/>
        </p:nvCxnSpPr>
        <p:spPr>
          <a:xfrm>
            <a:off x="10669322" y="2120099"/>
            <a:ext cx="0" cy="35019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BEC7004-4A81-454E-845C-84FB5B83D44F}"/>
              </a:ext>
            </a:extLst>
          </p:cNvPr>
          <p:cNvCxnSpPr/>
          <p:nvPr/>
        </p:nvCxnSpPr>
        <p:spPr>
          <a:xfrm>
            <a:off x="10902786" y="2204752"/>
            <a:ext cx="0" cy="35019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A951F4B-C4B8-F340-B74C-7F704B0432BF}"/>
              </a:ext>
            </a:extLst>
          </p:cNvPr>
          <p:cNvCxnSpPr/>
          <p:nvPr/>
        </p:nvCxnSpPr>
        <p:spPr>
          <a:xfrm>
            <a:off x="11103521" y="2064064"/>
            <a:ext cx="0" cy="35019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71F91B6-03C0-7F42-8099-E398B66EFA6E}"/>
              </a:ext>
            </a:extLst>
          </p:cNvPr>
          <p:cNvSpPr txBox="1"/>
          <p:nvPr/>
        </p:nvSpPr>
        <p:spPr>
          <a:xfrm>
            <a:off x="9070996" y="1633140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+mj-lt"/>
              </a:rPr>
              <a:t>NIR sensor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4F6E2A-E2E5-E249-8F6B-950A56343142}"/>
              </a:ext>
            </a:extLst>
          </p:cNvPr>
          <p:cNvSpPr txBox="1"/>
          <p:nvPr/>
        </p:nvSpPr>
        <p:spPr>
          <a:xfrm>
            <a:off x="10334604" y="3663739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+mj-lt"/>
              </a:rPr>
              <a:t>Multi-agent</a:t>
            </a:r>
          </a:p>
          <a:p>
            <a:r>
              <a:rPr lang="en-GB" sz="1600" dirty="0">
                <a:latin typeface="+mj-lt"/>
              </a:rPr>
              <a:t>coordination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E8CCC5C-8AFD-6040-953C-3ABD7AB2B453}"/>
              </a:ext>
            </a:extLst>
          </p:cNvPr>
          <p:cNvSpPr txBox="1"/>
          <p:nvPr/>
        </p:nvSpPr>
        <p:spPr>
          <a:xfrm>
            <a:off x="10778502" y="4379744"/>
            <a:ext cx="1335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+mj-lt"/>
              </a:rPr>
              <a:t>Natural User</a:t>
            </a:r>
          </a:p>
          <a:p>
            <a:r>
              <a:rPr lang="en-GB" sz="1600" dirty="0">
                <a:latin typeface="+mj-lt"/>
              </a:rPr>
              <a:t>Interfaces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7397FC9-6350-0141-9251-7A7C1FF0A246}"/>
              </a:ext>
            </a:extLst>
          </p:cNvPr>
          <p:cNvSpPr txBox="1"/>
          <p:nvPr/>
        </p:nvSpPr>
        <p:spPr>
          <a:xfrm>
            <a:off x="392941" y="1078415"/>
            <a:ext cx="710404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+mj-lt"/>
              </a:rPr>
              <a:t>Aim of the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10101"/>
                </a:solidFill>
                <a:latin typeface="ArialMT"/>
              </a:rPr>
              <a:t>Investigate / demonstrate the potential of human-robot collaboration, integrated with IoT sensors for cleaning and allergen detection on a factory floor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10101"/>
                </a:solidFill>
                <a:latin typeface="ArialMT"/>
              </a:rPr>
              <a:t>Engage with partners in industry (including bakeries and spice and tea blending companies) and the third sector (the Food and Drink Forum). </a:t>
            </a:r>
          </a:p>
          <a:p>
            <a:endParaRPr lang="en-GB" sz="1600" dirty="0">
              <a:solidFill>
                <a:srgbClr val="010101"/>
              </a:solidFill>
              <a:latin typeface="ArialMT"/>
            </a:endParaRPr>
          </a:p>
          <a:p>
            <a:r>
              <a:rPr lang="en-GB" sz="1600" b="1" dirty="0">
                <a:latin typeface="+mj-lt"/>
              </a:rPr>
              <a:t>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10101"/>
                </a:solidFill>
                <a:latin typeface="ArialMT"/>
              </a:rPr>
              <a:t>Design, implementation, and evaluation of an interactive prototype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10101"/>
                </a:solidFill>
                <a:latin typeface="ArialMT"/>
              </a:rPr>
              <a:t>Novel human-robot collaboration and sensor data analytics </a:t>
            </a:r>
          </a:p>
          <a:p>
            <a:endParaRPr lang="en-GB" sz="1600" dirty="0">
              <a:solidFill>
                <a:srgbClr val="010101"/>
              </a:solidFill>
              <a:latin typeface="ArialMT"/>
            </a:endParaRPr>
          </a:p>
          <a:p>
            <a:r>
              <a:rPr lang="en-GB" sz="1600" b="1" dirty="0">
                <a:solidFill>
                  <a:srgbClr val="010101"/>
                </a:solidFill>
                <a:latin typeface="ArialMT"/>
              </a:rPr>
              <a:t>Contributions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rgbClr val="010101"/>
                </a:solidFill>
                <a:latin typeface="ArialMT"/>
              </a:rPr>
              <a:t>Techniques</a:t>
            </a:r>
            <a:r>
              <a:rPr lang="en-GB" sz="1600" dirty="0">
                <a:solidFill>
                  <a:srgbClr val="010101"/>
                </a:solidFill>
                <a:latin typeface="ArialMT"/>
              </a:rPr>
              <a:t> (e.g., multi-agent coordination)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rgbClr val="010101"/>
                </a:solidFill>
                <a:latin typeface="ArialMT"/>
              </a:rPr>
              <a:t>Socio-technical understandings </a:t>
            </a:r>
            <a:r>
              <a:rPr lang="en-GB" sz="1600" dirty="0">
                <a:solidFill>
                  <a:srgbClr val="010101"/>
                </a:solidFill>
                <a:latin typeface="ArialMT"/>
              </a:rPr>
              <a:t>(e.g. human-robot collaboration in a manufacturing setting for the co-creation of consumer goods)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rgbClr val="010101"/>
                </a:solidFill>
                <a:latin typeface="ArialMT"/>
              </a:rPr>
              <a:t>Sensor data analytics </a:t>
            </a:r>
            <a:r>
              <a:rPr lang="en-GB" sz="1600" dirty="0">
                <a:solidFill>
                  <a:srgbClr val="010101"/>
                </a:solidFill>
                <a:latin typeface="ArialMT"/>
              </a:rPr>
              <a:t>(new mobile near infrared sensor technique to detect allergens).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10101"/>
              </a:solidFill>
              <a:latin typeface="ArialMT"/>
            </a:endParaRPr>
          </a:p>
          <a:p>
            <a:r>
              <a:rPr lang="en-GB" sz="1600" b="1" dirty="0">
                <a:solidFill>
                  <a:srgbClr val="010101"/>
                </a:solidFill>
                <a:latin typeface="ArialMT"/>
              </a:rPr>
              <a:t>Potential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10101"/>
                </a:solidFill>
                <a:latin typeface="ArialMT"/>
              </a:rPr>
              <a:t>safer, cleaner, more efficient, and more productive food factories, a £28bn sector in the UK </a:t>
            </a:r>
          </a:p>
          <a:p>
            <a:endParaRPr lang="en-GB" sz="1600" dirty="0">
              <a:latin typeface="+mj-lt"/>
            </a:endParaRPr>
          </a:p>
          <a:p>
            <a:endParaRPr lang="en-GB" sz="1600" dirty="0">
              <a:latin typeface="+mj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85F8DBB-BDE3-754B-AC95-C56DBA102DD8}"/>
              </a:ext>
            </a:extLst>
          </p:cNvPr>
          <p:cNvSpPr txBox="1"/>
          <p:nvPr/>
        </p:nvSpPr>
        <p:spPr>
          <a:xfrm>
            <a:off x="401737" y="6367343"/>
            <a:ext cx="6386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+mj-lt"/>
              </a:rPr>
              <a:t>Lead by Dr Joel Fischer (Computer Science) and Dr Nik Watson (Engineering)</a:t>
            </a:r>
          </a:p>
          <a:p>
            <a:r>
              <a:rPr lang="en-GB" sz="1400" dirty="0">
                <a:latin typeface="+mj-lt"/>
              </a:rPr>
              <a:t>Contact: {</a:t>
            </a:r>
            <a:r>
              <a:rPr lang="en-GB" sz="1400" dirty="0" err="1">
                <a:latin typeface="+mj-lt"/>
              </a:rPr>
              <a:t>joel.fischer</a:t>
            </a:r>
            <a:r>
              <a:rPr lang="en-GB" sz="1400" dirty="0">
                <a:latin typeface="+mj-lt"/>
              </a:rPr>
              <a:t>, </a:t>
            </a:r>
            <a:r>
              <a:rPr lang="en-GB" sz="1400" dirty="0" err="1">
                <a:latin typeface="+mj-lt"/>
              </a:rPr>
              <a:t>Nicholas.Watson</a:t>
            </a:r>
            <a:r>
              <a:rPr lang="en-GB" sz="1400" dirty="0">
                <a:latin typeface="+mj-lt"/>
              </a:rPr>
              <a:t>}@</a:t>
            </a:r>
            <a:r>
              <a:rPr lang="en-GB" sz="1400" dirty="0" err="1">
                <a:latin typeface="+mj-lt"/>
              </a:rPr>
              <a:t>nottingham.ac.uk</a:t>
            </a:r>
            <a:r>
              <a:rPr lang="en-GB" sz="14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860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Notts">
      <a:dk1>
        <a:sysClr val="windowText" lastClr="000000"/>
      </a:dk1>
      <a:lt1>
        <a:sysClr val="window" lastClr="FFFFFF"/>
      </a:lt1>
      <a:dk2>
        <a:srgbClr val="007DA8"/>
      </a:dk2>
      <a:lt2>
        <a:srgbClr val="009BBD"/>
      </a:lt2>
      <a:accent1>
        <a:srgbClr val="005697"/>
      </a:accent1>
      <a:accent2>
        <a:srgbClr val="1B2A6B"/>
      </a:accent2>
      <a:accent3>
        <a:srgbClr val="191A4F"/>
      </a:accent3>
      <a:accent4>
        <a:srgbClr val="B32C76"/>
      </a:accent4>
      <a:accent5>
        <a:srgbClr val="D27826"/>
      </a:accent5>
      <a:accent6>
        <a:srgbClr val="38A159"/>
      </a:accent6>
      <a:hlink>
        <a:srgbClr val="0563C1"/>
      </a:hlink>
      <a:folHlink>
        <a:srgbClr val="954F72"/>
      </a:folHlink>
    </a:clrScheme>
    <a:fontScheme name="Notts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70000">
              <a:srgbClr val="00487E">
                <a:lumMod val="85000"/>
                <a:lumOff val="15000"/>
              </a:srgbClr>
            </a:gs>
            <a:gs pos="17000">
              <a:schemeClr val="accent1"/>
            </a:gs>
            <a:gs pos="100000">
              <a:schemeClr val="accent1">
                <a:lumMod val="75000"/>
              </a:schemeClr>
            </a:gs>
          </a:gsLst>
          <a:lin ang="0" scaled="1"/>
          <a:tileRect/>
        </a:gradFill>
        <a:ln>
          <a:noFill/>
        </a:ln>
      </a:spPr>
      <a:bodyPr rtlCol="0" anchor="ctr"/>
      <a:lstStyle>
        <a:defPPr algn="ctr">
          <a:defRPr sz="2400" b="1" dirty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TT_6103 (PowerPoint Guidelines) POT_Widescreen_001" id="{81F3E3EA-E64F-4445-9547-4C0E98DD302B}" vid="{B96464EC-35CD-433F-A30D-F35B5417D5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7473B457D4E948A643B1B419B11A33" ma:contentTypeVersion="4" ma:contentTypeDescription="Create a new document." ma:contentTypeScope="" ma:versionID="1aa9748a37c1453880eb0a27acec09e0">
  <xsd:schema xmlns:xsd="http://www.w3.org/2001/XMLSchema" xmlns:xs="http://www.w3.org/2001/XMLSchema" xmlns:p="http://schemas.microsoft.com/office/2006/metadata/properties" xmlns:ns2="08dac4df-ab56-4f51-ac20-b015517a2fab" xmlns:ns3="5152a873-a8b6-409f-a69c-251714340b84" targetNamespace="http://schemas.microsoft.com/office/2006/metadata/properties" ma:root="true" ma:fieldsID="0605e606d5549d9cfe6cc73aa975b696" ns2:_="" ns3:_="">
    <xsd:import namespace="08dac4df-ab56-4f51-ac20-b015517a2fab"/>
    <xsd:import namespace="5152a873-a8b6-409f-a69c-251714340b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dac4df-ab56-4f51-ac20-b015517a2f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2a873-a8b6-409f-a69c-251714340b8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152a873-a8b6-409f-a69c-251714340b84">
      <UserInfo>
        <DisplayName>Hazel Sayers</DisplayName>
        <AccountId>21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EF00BDD-DFE3-4934-A05E-476FA2DDFA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dac4df-ab56-4f51-ac20-b015517a2fab"/>
    <ds:schemaRef ds:uri="5152a873-a8b6-409f-a69c-251714340b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7B337E-744C-40FF-8A6A-95308DC229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769496-7B7F-4194-B7F5-770B471A70EF}">
  <ds:schemaRefs>
    <ds:schemaRef ds:uri="5152a873-a8b6-409f-a69c-251714340b84"/>
    <ds:schemaRef ds:uri="08dac4df-ab56-4f51-ac20-b015517a2fab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</TotalTime>
  <Words>47</Words>
  <Application>Microsoft Office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ArialMT</vt:lpstr>
      <vt:lpstr>Calibri</vt:lpstr>
      <vt:lpstr>Georgia</vt:lpstr>
      <vt:lpstr>Office Theme</vt:lpstr>
      <vt:lpstr>RoboClean: Human-Robot Collaboration for Allergen-Aware  Factory Cleaning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Slide</dc:title>
  <dc:creator>Joel Fischer</dc:creator>
  <cp:lastModifiedBy>Hazel Sayers</cp:lastModifiedBy>
  <cp:revision>17</cp:revision>
  <dcterms:created xsi:type="dcterms:W3CDTF">2018-11-22T14:43:49Z</dcterms:created>
  <dcterms:modified xsi:type="dcterms:W3CDTF">2019-01-15T11:03:19Z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0x010100467473B457D4E948A643B1B419B11A33</vt:lpwstr>
  </property>
  <property fmtid="{D5CDD505-2E9C-101B-9397-08002B2CF9AE}" pid="3" name="AuthorIds_UIVersion_512">
    <vt:lpwstr>6</vt:lpwstr>
  </property>
</Properties>
</file>