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67" r:id="rId10"/>
    <p:sldId id="271" r:id="rId11"/>
    <p:sldId id="260" r:id="rId12"/>
    <p:sldId id="269" r:id="rId13"/>
    <p:sldId id="27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577"/>
    <a:srgbClr val="24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F8233-8049-F528-9EB6-88B74B5C6A34}" v="2" dt="2022-11-23T23:45:56.190"/>
    <p1510:client id="{FDED8AB3-91F6-4CE4-A585-27C0DE3FFC5D}" v="31" dt="2022-10-27T12:21:47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85006" autoAdjust="0"/>
  </p:normalViewPr>
  <p:slideViewPr>
    <p:cSldViewPr snapToGrid="0">
      <p:cViewPr varScale="1">
        <p:scale>
          <a:sx n="138" d="100"/>
          <a:sy n="138" d="100"/>
        </p:scale>
        <p:origin x="17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10E95B-AD37-4306-BB13-32A9E7E2A9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FD976-7134-40F9-906E-894BB65F33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92792-C47F-475F-92A3-FFAE58ABE7E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9A5BE-C438-4D2D-B159-77669C8904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5D307-26EF-453D-B464-0B7EDC2252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2A17C-EBD2-4D98-AB6F-DA710490F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7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D8C6C-1AF5-9540-9E66-D77DF0CDBEB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B6719-B5EB-D64D-B5AC-34389A5D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1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effectLst/>
                <a:latin typeface="-apple-system"/>
              </a:rPr>
              <a:t>Is the goal to prevent harms? if so, which harms and how 'harms" are defined in organisations/online communities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  <a:effectLst/>
                <a:latin typeface="-apple-system"/>
              </a:rPr>
              <a:t>How do different organisations/communities go about moderation? e.g., practices; duty of care: legal side vs community own policies/guidelines</a:t>
            </a:r>
            <a:endParaRPr lang="en-GB" dirty="0">
              <a:solidFill>
                <a:srgbClr val="FFFFFF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  <a:effectLst/>
                <a:latin typeface="-apple-system"/>
              </a:rPr>
              <a:t>Which behaviour &amp; which content (what’s appropriate?)</a:t>
            </a:r>
            <a:endParaRPr lang="en-GB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B6719-B5EB-D64D-B5AC-34389A5D6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B6719-B5EB-D64D-B5AC-34389A5D60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B6719-B5EB-D64D-B5AC-34389A5D60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9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B6719-B5EB-D64D-B5AC-34389A5D60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ungsuh" panose="02030600000101010101" pitchFamily="18" charset="-127"/>
                <a:ea typeface="Gungsuh" panose="02030600000101010101" pitchFamily="18" charset="-12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20D00-3775-47A4-A7E6-7261ACEE59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12192000" cy="936000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1C6074-0361-4571-A94A-E0AAE412B6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746"/>
            <a:ext cx="12192000" cy="324000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B74AD-AF9F-43DD-95D9-1F911BB4A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00" y="90000"/>
            <a:ext cx="2314800" cy="7469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24DBD1-06B7-4280-9410-3D92EB99E654}"/>
              </a:ext>
            </a:extLst>
          </p:cNvPr>
          <p:cNvSpPr/>
          <p:nvPr userDrawn="1"/>
        </p:nvSpPr>
        <p:spPr>
          <a:xfrm>
            <a:off x="0" y="6010102"/>
            <a:ext cx="12192000" cy="847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B4321-EF23-424B-8146-0D5D193E39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6" y="6118551"/>
            <a:ext cx="1487770" cy="5507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6B9D3F-99F1-4D31-9589-6B916FB59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5593" y="6153692"/>
            <a:ext cx="1660814" cy="488434"/>
          </a:xfrm>
          <a:prstGeom prst="rect">
            <a:avLst/>
          </a:prstGeom>
        </p:spPr>
      </p:pic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6F764-0904-4659-82C6-2F6ED112C6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04022" y="6105780"/>
            <a:ext cx="1245178" cy="5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3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7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0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5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3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1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19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2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0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24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7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7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80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1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3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53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56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44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48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79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69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26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4951"/>
            <a:ext cx="5181600" cy="4832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4951"/>
            <a:ext cx="5181600" cy="4832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06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09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9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3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1F6-0D19-4C14-8831-7A7277CAE56E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0FD9-FBF8-4253-8A87-FE19F83EE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9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78A655-D78A-4403-86D9-B4A3FE7CB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577"/>
          </a:solidFill>
          <a:ln>
            <a:solidFill>
              <a:srgbClr val="0C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64339"/>
            <a:ext cx="10515600" cy="481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1C8E61F6-0D19-4C14-8831-7A7277CAE56E}" type="datetimeFigureOut">
              <a:rPr lang="en-GB" smtClean="0"/>
              <a:pPr/>
              <a:t>23/02/2023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44A0A9-3EA6-4B11-B00E-F73C454850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51" y="6196351"/>
            <a:ext cx="1736898" cy="6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ungsuh" panose="02030600000101010101" pitchFamily="18" charset="-127"/>
          <a:ea typeface="Gungsuh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C20F-6285-4488-A14E-4F90D580948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401D-5EB0-44B5-A652-0E66F83D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8A35-8A8E-42FC-B93B-D88B1A7FC12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3203-88EC-4BB5-AE25-2ED7B23FE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0"/>
            <a:ext cx="12192000" cy="936000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Everything in Moderation?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Trends and Challenges for Online Communities from Public Forums to end-to-end encrypted communication</a:t>
            </a:r>
          </a:p>
          <a:p>
            <a:endParaRPr lang="en-GB" dirty="0"/>
          </a:p>
          <a:p>
            <a:r>
              <a:rPr lang="en-GB" dirty="0"/>
              <a:t>Advisory Group meeting October 27</a:t>
            </a:r>
            <a:r>
              <a:rPr lang="en-GB" baseline="30000" dirty="0"/>
              <a:t>th</a:t>
            </a:r>
            <a:r>
              <a:rPr lang="en-GB" dirty="0"/>
              <a:t> 2022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4746"/>
            <a:ext cx="12192000" cy="324000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00" y="90000"/>
            <a:ext cx="2314800" cy="7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F395-B22A-4402-EA88-8A919226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- Our Team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0EC715-ECEE-9183-008F-BA9A920DE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564997"/>
              </p:ext>
            </p:extLst>
          </p:nvPr>
        </p:nvGraphicFramePr>
        <p:xfrm>
          <a:off x="450937" y="1114816"/>
          <a:ext cx="11411692" cy="489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757678720"/>
                    </a:ext>
                  </a:extLst>
                </a:gridCol>
                <a:gridCol w="4416744">
                  <a:extLst>
                    <a:ext uri="{9D8B030D-6E8A-4147-A177-3AD203B41FA5}">
                      <a16:colId xmlns:a16="http://schemas.microsoft.com/office/drawing/2014/main" val="272202957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084565969"/>
                    </a:ext>
                  </a:extLst>
                </a:gridCol>
                <a:gridCol w="4546948">
                  <a:extLst>
                    <a:ext uri="{9D8B030D-6E8A-4147-A177-3AD203B41FA5}">
                      <a16:colId xmlns:a16="http://schemas.microsoft.com/office/drawing/2014/main" val="2360359410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Liz Dowthwaite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Senior Research Fellow, Horizon &amp; TAS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Project lead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Social Psychology and Human Factors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Helena Webb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Transitional Assistant Professor, Horizon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Sociotechnical systems and RRI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39834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Hanne Wagner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Research Fellow, MRL &amp; Horizon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Policy, public and political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Virginia Portillo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Research Assistant, Horizon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RRI, ethics, stakeholder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13999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Anna-Maria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Piskopani</a:t>
                      </a:r>
                      <a:endParaRPr lang="en-US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Research Fellow, Horizon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Legal and policy perspectives, data protection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Nicholas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Gervassis</a:t>
                      </a:r>
                      <a:endParaRPr lang="en-US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Assistant Professor, Law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Legal and policy perspectives, online platforms and automated 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5658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Matthew Chalmers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Professor, Computer Science University of Glasgow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HCI and ethics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Robin Wilton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Director of Internet Trust, The Internet Society (ISOC)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Project Partner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684666"/>
                  </a:ext>
                </a:extLst>
              </a:tr>
            </a:tbl>
          </a:graphicData>
        </a:graphic>
      </p:graphicFrame>
      <p:pic>
        <p:nvPicPr>
          <p:cNvPr id="2052" name="Picture 4" descr="Helena Webb | Research | University of Oxford">
            <a:extLst>
              <a:ext uri="{FF2B5EF4-FFF2-40B4-BE49-F238E27FC236}">
                <a16:creationId xmlns:a16="http://schemas.microsoft.com/office/drawing/2014/main" id="{5D6C56F6-4253-6802-AC15-137FAFD90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5181" r="23424" b="38386"/>
          <a:stretch/>
        </p:blipFill>
        <p:spPr bwMode="auto">
          <a:xfrm>
            <a:off x="6096000" y="1114816"/>
            <a:ext cx="1224000" cy="12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gratulations Hanne! : Horizon CDT">
            <a:extLst>
              <a:ext uri="{FF2B5EF4-FFF2-40B4-BE49-F238E27FC236}">
                <a16:creationId xmlns:a16="http://schemas.microsoft.com/office/drawing/2014/main" id="{5AD31FE5-E669-DF09-37D5-2BDD7D808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3580" r="4180" b="2786"/>
          <a:stretch/>
        </p:blipFill>
        <p:spPr bwMode="auto">
          <a:xfrm>
            <a:off x="450937" y="2243796"/>
            <a:ext cx="1224000" cy="13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D003011-A019-3977-9BB9-02787C5D2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/>
        </p:blipFill>
        <p:spPr bwMode="auto">
          <a:xfrm>
            <a:off x="450937" y="1114816"/>
            <a:ext cx="1224000" cy="12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1602DF8-B478-E63B-66F1-6C96C402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" y="3562816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aff Listing - The University of Nottingham">
            <a:extLst>
              <a:ext uri="{FF2B5EF4-FFF2-40B4-BE49-F238E27FC236}">
                <a16:creationId xmlns:a16="http://schemas.microsoft.com/office/drawing/2014/main" id="{1BA60060-6FD3-1E69-7B41-17F9D3023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9087"/>
          <a:stretch/>
        </p:blipFill>
        <p:spPr bwMode="auto">
          <a:xfrm>
            <a:off x="6096000" y="3525340"/>
            <a:ext cx="1224000" cy="13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AC72A62-ADB1-5937-3A81-47F15D2BD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7228" r="10853" b="7166"/>
          <a:stretch/>
        </p:blipFill>
        <p:spPr bwMode="auto">
          <a:xfrm>
            <a:off x="6096000" y="2338815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tthew Chalmers">
            <a:extLst>
              <a:ext uri="{FF2B5EF4-FFF2-40B4-BE49-F238E27FC236}">
                <a16:creationId xmlns:a16="http://schemas.microsoft.com/office/drawing/2014/main" id="{AEAEE666-0688-1CFD-912D-2C323FB8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" y="4786816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obin Wilton – Internet Society">
            <a:extLst>
              <a:ext uri="{FF2B5EF4-FFF2-40B4-BE49-F238E27FC236}">
                <a16:creationId xmlns:a16="http://schemas.microsoft.com/office/drawing/2014/main" id="{5E4D8BEE-262F-2971-6ED1-9EE8BF0C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86816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967D8E-8FEB-1325-2A2B-5F02C1A9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E2EE and content moderation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5F48C-38FF-A62D-6306-4FCFE8750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4951"/>
            <a:ext cx="5579853" cy="4832012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End-to-end encryption (E2EE) for messaging applications and online communication on the rise as a privacy preserving technology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Challenges</a:t>
            </a:r>
          </a:p>
          <a:p>
            <a:r>
              <a:rPr lang="en-GB" dirty="0"/>
              <a:t>Misinformation and disinformation</a:t>
            </a:r>
          </a:p>
          <a:p>
            <a:r>
              <a:rPr lang="en-GB" dirty="0"/>
              <a:t>Potentially harmful or illegal content</a:t>
            </a:r>
          </a:p>
          <a:p>
            <a:r>
              <a:rPr lang="en-GB" dirty="0"/>
              <a:t>Freedom of speech vs protection of users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Project aims </a:t>
            </a:r>
          </a:p>
          <a:p>
            <a:r>
              <a:rPr lang="en-GB" dirty="0"/>
              <a:t>(Co-)create best practice solutions for design and regulation of E2EE online spaces and moderation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From last meeting</a:t>
            </a:r>
          </a:p>
          <a:p>
            <a:r>
              <a:rPr lang="en-GB" dirty="0"/>
              <a:t>Content moderation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User behaviour</a:t>
            </a:r>
          </a:p>
          <a:p>
            <a:r>
              <a:rPr lang="en-GB" dirty="0"/>
              <a:t>Starting point of what is the goal of ‘moderation’?</a:t>
            </a:r>
          </a:p>
        </p:txBody>
      </p:sp>
      <p:pic>
        <p:nvPicPr>
          <p:cNvPr id="3074" name="Picture 2" descr="Everything in moderation quote - Everything in moderation including moderation">
            <a:extLst>
              <a:ext uri="{FF2B5EF4-FFF2-40B4-BE49-F238E27FC236}">
                <a16:creationId xmlns:a16="http://schemas.microsoft.com/office/drawing/2014/main" id="{CF6CC189-3AF7-C846-579A-AF496B048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7"/>
          <a:stretch/>
        </p:blipFill>
        <p:spPr bwMode="auto">
          <a:xfrm>
            <a:off x="7060135" y="1524000"/>
            <a:ext cx="4473774" cy="44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3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8A3998-631A-2BE1-4A08-272C6410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A654D5-152B-9D5E-40A9-ACF625D7C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852" y="1344951"/>
            <a:ext cx="7111979" cy="48320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WP1: Scoping the state-of-the art </a:t>
            </a:r>
          </a:p>
          <a:p>
            <a:r>
              <a:rPr lang="en-US" dirty="0"/>
              <a:t>Reviews on user-led moderation practices and legal and regulatory frameworks to identify issues for WP2</a:t>
            </a:r>
          </a:p>
          <a:p>
            <a:pPr marL="0" indent="0">
              <a:buNone/>
            </a:pPr>
            <a:r>
              <a:rPr lang="en-US" b="1" dirty="0"/>
              <a:t>Outputs:</a:t>
            </a:r>
          </a:p>
          <a:p>
            <a:r>
              <a:rPr lang="en-US" dirty="0"/>
              <a:t>Mapping of moderation practices (w/ WP2)</a:t>
            </a:r>
          </a:p>
          <a:p>
            <a:pPr lvl="1"/>
            <a:r>
              <a:rPr lang="en-US" dirty="0"/>
              <a:t>Review of user behaviour and content moderation ongoing</a:t>
            </a:r>
          </a:p>
          <a:p>
            <a:r>
              <a:rPr lang="en-US" dirty="0"/>
              <a:t>Legal and policy review</a:t>
            </a:r>
          </a:p>
          <a:p>
            <a:pPr lvl="1"/>
            <a:r>
              <a:rPr lang="en-US" dirty="0"/>
              <a:t>Working document of legal and regulatory challenges (focus of today)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AA1F938-FFE4-B39D-78C6-BD59F750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9" y="1202606"/>
            <a:ext cx="3086260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8A3998-631A-2BE1-4A08-272C6410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A654D5-152B-9D5E-40A9-ACF625D7C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852" y="1344951"/>
            <a:ext cx="7111979" cy="483201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WP2: Current practices and perspectives </a:t>
            </a:r>
            <a:r>
              <a:rPr lang="en-US" dirty="0"/>
              <a:t>User studies to identify attitudes towards current moderation practices, looking towards how bringing in E2EE would affect community practices</a:t>
            </a:r>
          </a:p>
          <a:p>
            <a:pPr marL="0" indent="0">
              <a:buNone/>
            </a:pPr>
            <a:r>
              <a:rPr lang="en-US" b="1" dirty="0"/>
              <a:t>Outputs:</a:t>
            </a:r>
          </a:p>
          <a:p>
            <a:r>
              <a:rPr lang="en-US" dirty="0"/>
              <a:t>Understanding moderation practices</a:t>
            </a:r>
          </a:p>
          <a:p>
            <a:pPr lvl="1"/>
            <a:r>
              <a:rPr lang="en-US" dirty="0"/>
              <a:t>Online group moderator interviews being carried out (n=4, 3 to come)</a:t>
            </a:r>
          </a:p>
          <a:p>
            <a:pPr lvl="1"/>
            <a:r>
              <a:rPr lang="en-US" dirty="0"/>
              <a:t>Second round to focus on E2EE platforms i.e.</a:t>
            </a:r>
            <a:br>
              <a:rPr lang="en-US" dirty="0"/>
            </a:br>
            <a:r>
              <a:rPr lang="en-US" dirty="0"/>
              <a:t>group chats on WhatsApp</a:t>
            </a:r>
          </a:p>
          <a:p>
            <a:pPr lvl="1"/>
            <a:r>
              <a:rPr lang="en-US" dirty="0"/>
              <a:t>Ethics application in progress for interviews with professional stakeholders (today to feed into this)</a:t>
            </a:r>
          </a:p>
          <a:p>
            <a:pPr lvl="2"/>
            <a:r>
              <a:rPr lang="en-GB" dirty="0"/>
              <a:t>Governments , International organisations, technical community, Private sector, third sector, etc.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0C078-B97D-4C80-779C-126FB765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342" y="1403927"/>
            <a:ext cx="4943351" cy="37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3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8A3998-631A-2BE1-4A08-272C6410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A654D5-152B-9D5E-40A9-ACF625D7C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852" y="1126836"/>
            <a:ext cx="7111979" cy="505012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Trends and Challenges for the moderation of end-to-end encrypted communication in Zimbabwe (November 2022 to March 2023)</a:t>
            </a:r>
          </a:p>
          <a:p>
            <a:r>
              <a:rPr lang="en-GB" dirty="0"/>
              <a:t>Funding from UoN Global Challenges Research fund (GCRF) and Newton Consolidation Accounts for Official Development Assistance (ODA)</a:t>
            </a:r>
          </a:p>
          <a:p>
            <a:r>
              <a:rPr lang="en-GB" dirty="0"/>
              <a:t>Researchers at the Harare Institute of Technology to carry out parallel research</a:t>
            </a:r>
          </a:p>
          <a:p>
            <a:r>
              <a:rPr lang="en-GB" dirty="0"/>
              <a:t>Interviews similar to our stakeholder interviews</a:t>
            </a:r>
          </a:p>
          <a:p>
            <a:r>
              <a:rPr lang="en-GB" dirty="0"/>
              <a:t>Research trip to UK for HIT Researcher</a:t>
            </a:r>
            <a:endParaRPr lang="en-US" dirty="0"/>
          </a:p>
        </p:txBody>
      </p:sp>
      <p:pic>
        <p:nvPicPr>
          <p:cNvPr id="2" name="Picture 4" descr="Smart Moderation: Empower Comment Moderation Excellence">
            <a:extLst>
              <a:ext uri="{FF2B5EF4-FFF2-40B4-BE49-F238E27FC236}">
                <a16:creationId xmlns:a16="http://schemas.microsoft.com/office/drawing/2014/main" id="{37C9064B-E897-08DC-C1BF-1CBF7859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76" y="681037"/>
            <a:ext cx="5187869" cy="51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9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67A1-FD04-E5E1-28E1-D1B8A4D4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48382-1272-2006-915B-094395F12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37673"/>
            <a:ext cx="10350731" cy="4939290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GB" dirty="0">
                <a:solidFill>
                  <a:srgbClr val="FFFFFF"/>
                </a:solidFill>
                <a:effectLst/>
              </a:rPr>
              <a:t>What do you see as the main benefits and risks of end-to-end encryption for online communications, user behaviour, and problematic content? </a:t>
            </a:r>
          </a:p>
          <a:p>
            <a:pPr lvl="1"/>
            <a:r>
              <a:rPr lang="en-GB" sz="2000" dirty="0">
                <a:solidFill>
                  <a:srgbClr val="FFFFFF"/>
                </a:solidFill>
                <a:effectLst/>
              </a:rPr>
              <a:t>What are the main strategies for dealing with the risks?  </a:t>
            </a:r>
          </a:p>
          <a:p>
            <a:pPr algn="l"/>
            <a:r>
              <a:rPr lang="en-GB" dirty="0">
                <a:solidFill>
                  <a:srgbClr val="FFFFFF"/>
                </a:solidFill>
                <a:effectLst/>
              </a:rPr>
              <a:t>How can issues of end-to-end encryption be solved through regulation/technical measures/alternative measures?</a:t>
            </a:r>
          </a:p>
          <a:p>
            <a:pPr algn="l"/>
            <a:r>
              <a:rPr lang="en-GB" dirty="0">
                <a:solidFill>
                  <a:srgbClr val="FFFFFF"/>
                </a:solidFill>
                <a:effectLst/>
              </a:rPr>
              <a:t>What do you think are the main differences between encrypted communications in western societies and African societies? </a:t>
            </a:r>
          </a:p>
          <a:p>
            <a:pPr algn="l"/>
            <a:r>
              <a:rPr lang="en-GB" dirty="0">
                <a:solidFill>
                  <a:srgbClr val="FFFFFF"/>
                </a:solidFill>
                <a:effectLst/>
              </a:rPr>
              <a:t>How do you see the future of encrypted communications being formed? </a:t>
            </a:r>
            <a:endParaRPr lang="en-GB" sz="4000" dirty="0">
              <a:solidFill>
                <a:srgbClr val="FFFFFF"/>
              </a:solidFill>
              <a:effectLst/>
            </a:endParaRPr>
          </a:p>
          <a:p>
            <a:pPr lvl="1"/>
            <a:r>
              <a:rPr lang="en-GB" sz="2000" dirty="0">
                <a:solidFill>
                  <a:srgbClr val="FFFFFF"/>
                </a:solidFill>
                <a:effectLst/>
              </a:rPr>
              <a:t>What will influence the adoption of encrypted communications? </a:t>
            </a:r>
          </a:p>
          <a:p>
            <a:pPr lvl="1"/>
            <a:r>
              <a:rPr lang="en-GB" sz="2000" dirty="0">
                <a:solidFill>
                  <a:srgbClr val="FFFFFF"/>
                </a:solidFill>
                <a:effectLst/>
              </a:rPr>
              <a:t>How might new and emerging technologies (AI, blockchain, augmented reality) influence the online communication ecosystem and E2e?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7B0F5F-E849-2BAB-75A7-F613A105F8A6}"/>
              </a:ext>
            </a:extLst>
          </p:cNvPr>
          <p:cNvSpPr txBox="1">
            <a:spLocks/>
          </p:cNvSpPr>
          <p:nvPr/>
        </p:nvSpPr>
        <p:spPr>
          <a:xfrm>
            <a:off x="6310746" y="1466871"/>
            <a:ext cx="5181600" cy="483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67A1-FD04-E5E1-28E1-D1B8A4D4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48382-1272-2006-915B-094395F12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37673"/>
            <a:ext cx="10350731" cy="4939290"/>
          </a:xfrm>
        </p:spPr>
        <p:txBody>
          <a:bodyPr anchor="ctr">
            <a:normAutofit fontScale="85000" lnSpcReduction="10000"/>
          </a:bodyPr>
          <a:lstStyle/>
          <a:p>
            <a:pPr marL="0" indent="0" algn="l">
              <a:buNone/>
            </a:pPr>
            <a:r>
              <a:rPr lang="en-GB" sz="2000" dirty="0">
                <a:solidFill>
                  <a:srgbClr val="FFFFFF"/>
                </a:solidFill>
                <a:effectLst/>
              </a:rPr>
              <a:t>Governments</a:t>
            </a:r>
          </a:p>
          <a:p>
            <a:pPr algn="l"/>
            <a:r>
              <a:rPr lang="en-GB" sz="2000" dirty="0">
                <a:solidFill>
                  <a:srgbClr val="FFFFFF"/>
                </a:solidFill>
                <a:effectLst/>
              </a:rPr>
              <a:t>What are the biggest problems of law enforcement and public threats caused by this form of communication?</a:t>
            </a:r>
          </a:p>
          <a:p>
            <a:pPr algn="l"/>
            <a:r>
              <a:rPr lang="en-GB" sz="2000" dirty="0">
                <a:solidFill>
                  <a:srgbClr val="FFFFFF"/>
                </a:solidFill>
                <a:effectLst/>
              </a:rPr>
              <a:t>Is the impact of new regulation proportional?</a:t>
            </a:r>
          </a:p>
          <a:p>
            <a:pPr marL="0" indent="0" algn="l">
              <a:buNone/>
            </a:pPr>
            <a:r>
              <a:rPr lang="en-GB" sz="2000" dirty="0">
                <a:solidFill>
                  <a:srgbClr val="FFFFFF"/>
                </a:solidFill>
              </a:rPr>
              <a:t>S</a:t>
            </a:r>
            <a:r>
              <a:rPr lang="en-GB" sz="2000" dirty="0">
                <a:solidFill>
                  <a:srgbClr val="FFFFFF"/>
                </a:solidFill>
                <a:effectLst/>
              </a:rPr>
              <a:t>ervice providers</a:t>
            </a:r>
          </a:p>
          <a:p>
            <a:r>
              <a:rPr lang="en-GB" sz="2000" dirty="0">
                <a:solidFill>
                  <a:srgbClr val="FFFFFF"/>
                </a:solidFill>
                <a:effectLst/>
              </a:rPr>
              <a:t>What are the major challenges of moderating harmful behaviour/disinformation in these environments?</a:t>
            </a:r>
          </a:p>
          <a:p>
            <a:r>
              <a:rPr lang="en-GB" sz="2000" dirty="0">
                <a:solidFill>
                  <a:srgbClr val="FFFFFF"/>
                </a:solidFill>
                <a:effectLst/>
              </a:rPr>
              <a:t>How efficient has self regulation via terms/policies been?</a:t>
            </a:r>
          </a:p>
          <a:p>
            <a:r>
              <a:rPr lang="en-GB" sz="2000" dirty="0">
                <a:solidFill>
                  <a:srgbClr val="FFFFFF"/>
                </a:solidFill>
                <a:effectLst/>
              </a:rPr>
              <a:t>Are there any new technical features to be expected?</a:t>
            </a:r>
          </a:p>
          <a:p>
            <a:r>
              <a:rPr lang="en-GB" sz="2000" dirty="0">
                <a:solidFill>
                  <a:srgbClr val="FFFFFF"/>
                </a:solidFill>
                <a:effectLst/>
              </a:rPr>
              <a:t>What are the different challenges of law enforcement  requests in different countries of the world especially Africa region?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H</a:t>
            </a:r>
            <a:r>
              <a:rPr lang="en-GB" sz="2000" dirty="0">
                <a:solidFill>
                  <a:srgbClr val="FFFFFF"/>
                </a:solidFill>
                <a:effectLst/>
              </a:rPr>
              <a:t>uman rights organisations</a:t>
            </a:r>
          </a:p>
          <a:p>
            <a:r>
              <a:rPr lang="en-GB" sz="2000" dirty="0">
                <a:solidFill>
                  <a:srgbClr val="FFFFFF"/>
                </a:solidFill>
                <a:effectLst/>
              </a:rPr>
              <a:t>Which measures do they propose to both minimise the harms/risks and protect human rights? Are they effective?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effectLst/>
              </a:rPr>
              <a:t>Technologists/security experts</a:t>
            </a:r>
          </a:p>
          <a:p>
            <a:r>
              <a:rPr lang="en-GB" sz="2000" dirty="0">
                <a:solidFill>
                  <a:srgbClr val="FFFFFF"/>
                </a:solidFill>
                <a:effectLst/>
              </a:rPr>
              <a:t>How efficient are interventions such as client scanning technology?</a:t>
            </a:r>
          </a:p>
          <a:p>
            <a:r>
              <a:rPr lang="en-GB" sz="2000" dirty="0">
                <a:solidFill>
                  <a:srgbClr val="FFFFFF"/>
                </a:solidFill>
                <a:effectLst/>
              </a:rPr>
              <a:t>Will new regulation/impose the use of these tools jeopardize the privacy and security of all </a:t>
            </a:r>
            <a:r>
              <a:rPr lang="en-GB" sz="2000">
                <a:solidFill>
                  <a:srgbClr val="FFFFFF"/>
                </a:solidFill>
                <a:effectLst/>
              </a:rPr>
              <a:t>users?</a:t>
            </a:r>
            <a:endParaRPr lang="en-GB" sz="20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787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89BA42B6-FA4B-BD7C-FEA7-A1559EC05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5" b="1181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fcbd52-be04-44ae-ab81-19e1a3719011">
      <Terms xmlns="http://schemas.microsoft.com/office/infopath/2007/PartnerControls"/>
    </lcf76f155ced4ddcb4097134ff3c332f>
    <TaxCatchAll xmlns="a1980f1f-d97d-4e56-8b7a-921a724121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6611FF91C834DAF8D6798BC877714" ma:contentTypeVersion="15" ma:contentTypeDescription="Create a new document." ma:contentTypeScope="" ma:versionID="c33d83cc4aeb7d872e220bd62914f4aa">
  <xsd:schema xmlns:xsd="http://www.w3.org/2001/XMLSchema" xmlns:xs="http://www.w3.org/2001/XMLSchema" xmlns:p="http://schemas.microsoft.com/office/2006/metadata/properties" xmlns:ns2="98fcbd52-be04-44ae-ab81-19e1a3719011" xmlns:ns3="a1980f1f-d97d-4e56-8b7a-921a72412103" targetNamespace="http://schemas.microsoft.com/office/2006/metadata/properties" ma:root="true" ma:fieldsID="524eca68db68a5f2937a1f4659e2a97d" ns2:_="" ns3:_="">
    <xsd:import namespace="98fcbd52-be04-44ae-ab81-19e1a3719011"/>
    <xsd:import namespace="a1980f1f-d97d-4e56-8b7a-921a72412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cbd52-be04-44ae-ab81-19e1a3719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6624216-d583-4636-a04d-17921d6eaf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80f1f-d97d-4e56-8b7a-921a72412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801ef90-9536-43ab-b8b0-2a01c1b0def4}" ma:internalName="TaxCatchAll" ma:showField="CatchAllData" ma:web="a1980f1f-d97d-4e56-8b7a-921a724121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D4DA9F-8C95-4ABE-AC2F-BDB4FADE0D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D5538-3F79-43E9-8113-170ED39977BB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a1980f1f-d97d-4e56-8b7a-921a7241210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8fcbd52-be04-44ae-ab81-19e1a371901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A40867-735D-45A5-9CFA-F0A08BB55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cbd52-be04-44ae-ab81-19e1a3719011"/>
    <ds:schemaRef ds:uri="a1980f1f-d97d-4e56-8b7a-921a72412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759</Words>
  <Application>Microsoft Office PowerPoint</Application>
  <PresentationFormat>Widescreen</PresentationFormat>
  <Paragraphs>96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Custom Design</vt:lpstr>
      <vt:lpstr>1_Custom Design</vt:lpstr>
      <vt:lpstr>Everything in Moderation?</vt:lpstr>
      <vt:lpstr>Introductions - Our Team</vt:lpstr>
      <vt:lpstr>E2EE and content moderation</vt:lpstr>
      <vt:lpstr>Project updates</vt:lpstr>
      <vt:lpstr>Project updates</vt:lpstr>
      <vt:lpstr>Related work</vt:lpstr>
      <vt:lpstr>Questions for today</vt:lpstr>
      <vt:lpstr>Questions for stakeholders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Juggins Emma</dc:creator>
  <cp:lastModifiedBy>Liz Dowthwaite (staff)</cp:lastModifiedBy>
  <cp:revision>291</cp:revision>
  <dcterms:created xsi:type="dcterms:W3CDTF">2017-05-31T14:47:02Z</dcterms:created>
  <dcterms:modified xsi:type="dcterms:W3CDTF">2023-02-23T15:58:51Z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0x010100FC46611FF91C834DAF8D6798BC877714</vt:lpwstr>
  </property>
  <property fmtid="{D5CDD505-2E9C-101B-9397-08002B2CF9AE}" pid="3" name="MediaServiceImageTags">
    <vt:lpwstr/>
  </property>
</Properties>
</file>